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5"/>
  </p:notesMasterIdLst>
  <p:sldIdLst>
    <p:sldId id="256" r:id="rId2"/>
    <p:sldId id="257" r:id="rId3"/>
    <p:sldId id="258" r:id="rId4"/>
    <p:sldId id="311" r:id="rId5"/>
    <p:sldId id="312" r:id="rId6"/>
    <p:sldId id="259" r:id="rId7"/>
    <p:sldId id="260" r:id="rId8"/>
    <p:sldId id="261" r:id="rId9"/>
    <p:sldId id="262" r:id="rId10"/>
    <p:sldId id="264" r:id="rId11"/>
    <p:sldId id="313" r:id="rId12"/>
    <p:sldId id="314" r:id="rId13"/>
    <p:sldId id="266" r:id="rId14"/>
    <p:sldId id="315" r:id="rId15"/>
    <p:sldId id="316" r:id="rId16"/>
    <p:sldId id="317" r:id="rId17"/>
    <p:sldId id="320" r:id="rId18"/>
    <p:sldId id="322" r:id="rId19"/>
    <p:sldId id="324" r:id="rId20"/>
    <p:sldId id="323" r:id="rId21"/>
    <p:sldId id="325" r:id="rId22"/>
    <p:sldId id="318" r:id="rId23"/>
    <p:sldId id="29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109" d="100"/>
          <a:sy n="109" d="100"/>
        </p:scale>
        <p:origin x="87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C7743-E98E-4B71-9596-546D32E0F2B9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7E9BA-74D9-49BC-AAB0-D6276E176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50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2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40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628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75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807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654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702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0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47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3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2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6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43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0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926D-9213-470D-B096-5CCC32FEAF1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22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D926D-9213-470D-B096-5CCC32FEAF1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999A7AA-5BA5-445A-B4D2-6869B5C8EE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65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3664" y="3140968"/>
            <a:ext cx="7543800" cy="15834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Электронная трудовая книжка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967808"/>
            <a:ext cx="7632848" cy="77327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4000" dirty="0">
                <a:solidFill>
                  <a:srgbClr val="FF0000"/>
                </a:solidFill>
              </a:rPr>
              <a:t>Обязательства работодателя </a:t>
            </a:r>
          </a:p>
          <a:p>
            <a:pPr algn="ctr">
              <a:spcBef>
                <a:spcPts val="0"/>
              </a:spcBef>
            </a:pPr>
            <a:r>
              <a:rPr lang="ru-RU" sz="4000" dirty="0">
                <a:solidFill>
                  <a:srgbClr val="FF0000"/>
                </a:solidFill>
              </a:rPr>
              <a:t>и работника</a:t>
            </a:r>
          </a:p>
        </p:txBody>
      </p:sp>
      <p:pic>
        <p:nvPicPr>
          <p:cNvPr id="1026" name="Picture 2" descr="\\alena\Сетевая\ПРИОРИТЕТ\Реклама\логотип вер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48"/>
            <a:ext cx="263138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78713" y="4725144"/>
            <a:ext cx="7881966" cy="16002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ЭТК: плюсы и минусы для работника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548680"/>
            <a:ext cx="5679969" cy="3778250"/>
          </a:xfrm>
        </p:spPr>
      </p:pic>
    </p:spTree>
    <p:extLst>
      <p:ext uri="{BB962C8B-B14F-4D97-AF65-F5344CB8AC3E}">
        <p14:creationId xmlns:p14="http://schemas.microsoft.com/office/powerpoint/2010/main" val="20149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589199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Преимущества ЭТК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340768"/>
            <a:ext cx="7543800" cy="5100654"/>
          </a:xfrm>
        </p:spPr>
        <p:txBody>
          <a:bodyPr>
            <a:normAutofit/>
          </a:bodyPr>
          <a:lstStyle/>
          <a:p>
            <a:r>
              <a:rPr lang="ru-RU" sz="2000" dirty="0"/>
              <a:t>Удобный и быстрый доступ к информации о трудовой деятельности.</a:t>
            </a:r>
          </a:p>
          <a:p>
            <a:r>
              <a:rPr lang="ru-RU" sz="2000" dirty="0"/>
              <a:t>Минимизация ошибочных, неточных и недостоверных сведений о трудовой деятельности.</a:t>
            </a:r>
          </a:p>
          <a:p>
            <a:r>
              <a:rPr lang="ru-RU" sz="2000" dirty="0"/>
              <a:t>Дополнительные возможности дистанционного трудоустройства.</a:t>
            </a:r>
          </a:p>
          <a:p>
            <a:r>
              <a:rPr lang="ru-RU" sz="2000" dirty="0"/>
              <a:t>Нет финансовых затрат на приобретение бумажных трудовых книжек.</a:t>
            </a:r>
          </a:p>
          <a:p>
            <a:r>
              <a:rPr lang="ru-RU" sz="2000" dirty="0"/>
              <a:t>Дистанционное оформление пенсий по данным лицевого счета без дополнительного документального подтверждения.</a:t>
            </a:r>
          </a:p>
          <a:p>
            <a:r>
              <a:rPr lang="ru-RU" sz="2000" dirty="0"/>
              <a:t>Использование данных электронной трудовой книжки для получения государственных услуг.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167718" cy="16002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Как получить информацию об ЭТК в бумажном виде?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548680"/>
            <a:ext cx="6591985" cy="377762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Подать заявку:</a:t>
            </a:r>
          </a:p>
          <a:p>
            <a:r>
              <a:rPr lang="ru-RU" sz="3600" dirty="0"/>
              <a:t>- работодателю (по последнему месту работы);</a:t>
            </a:r>
          </a:p>
          <a:p>
            <a:r>
              <a:rPr lang="ru-RU" sz="3600" dirty="0"/>
              <a:t>- в территориальном органе Пенсионного фонда России;</a:t>
            </a:r>
          </a:p>
          <a:p>
            <a:r>
              <a:rPr lang="ru-RU" sz="3600" dirty="0"/>
              <a:t>- в многофункциональном центре (МФЦ).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4653136"/>
            <a:ext cx="7554416" cy="1600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Новая отчетность </a:t>
            </a:r>
            <a:r>
              <a:rPr lang="en-US" sz="4800" b="1" dirty="0" smtClean="0">
                <a:solidFill>
                  <a:srgbClr val="C00000"/>
                </a:solidFill>
              </a:rPr>
              <a:t/>
            </a:r>
            <a:br>
              <a:rPr lang="en-US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в </a:t>
            </a:r>
            <a:r>
              <a:rPr lang="ru-RU" sz="4800" b="1" dirty="0">
                <a:solidFill>
                  <a:srgbClr val="C00000"/>
                </a:solidFill>
              </a:rPr>
              <a:t>ПФР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764704"/>
            <a:ext cx="5971959" cy="3807296"/>
          </a:xfrm>
        </p:spPr>
      </p:pic>
    </p:spTree>
    <p:extLst>
      <p:ext uri="{BB962C8B-B14F-4D97-AF65-F5344CB8AC3E}">
        <p14:creationId xmlns:p14="http://schemas.microsoft.com/office/powerpoint/2010/main" val="23188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692696"/>
            <a:ext cx="8254485" cy="5647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5CAEB05-CAC4-4CD9-86C3-77B7B73E0480}"/>
              </a:ext>
            </a:extLst>
          </p:cNvPr>
          <p:cNvSpPr/>
          <p:nvPr/>
        </p:nvSpPr>
        <p:spPr>
          <a:xfrm>
            <a:off x="1367644" y="476672"/>
            <a:ext cx="64087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spc="-5" dirty="0"/>
              <a:t>Когда </a:t>
            </a:r>
            <a:r>
              <a:rPr lang="ru-RU" sz="3000" b="1" dirty="0"/>
              <a:t>надо/не надо </a:t>
            </a:r>
            <a:r>
              <a:rPr lang="ru-RU" sz="3000" b="1" spc="-5" dirty="0"/>
              <a:t>сдавать</a:t>
            </a:r>
            <a:r>
              <a:rPr lang="ru-RU" sz="3000" b="1" spc="-55" dirty="0"/>
              <a:t> </a:t>
            </a:r>
            <a:r>
              <a:rPr lang="ru-RU" sz="3000" b="1" dirty="0"/>
              <a:t>СЗВ-ТД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B9FDC3-3A3C-4A03-920B-7BB79F560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62" y="1412776"/>
            <a:ext cx="7382676" cy="447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5CAEB05-CAC4-4CD9-86C3-77B7B73E0480}"/>
              </a:ext>
            </a:extLst>
          </p:cNvPr>
          <p:cNvSpPr/>
          <p:nvPr/>
        </p:nvSpPr>
        <p:spPr>
          <a:xfrm>
            <a:off x="827584" y="26064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-10" dirty="0">
                <a:solidFill>
                  <a:srgbClr val="252525"/>
                </a:solidFill>
              </a:rPr>
              <a:t>Образцы </a:t>
            </a:r>
            <a:r>
              <a:rPr lang="ru-RU" sz="3200" b="1" spc="-5" dirty="0">
                <a:solidFill>
                  <a:srgbClr val="252525"/>
                </a:solidFill>
              </a:rPr>
              <a:t>заполнения формы</a:t>
            </a:r>
            <a:r>
              <a:rPr lang="ru-RU" sz="3200" b="1" spc="55" dirty="0">
                <a:solidFill>
                  <a:srgbClr val="252525"/>
                </a:solidFill>
              </a:rPr>
              <a:t> </a:t>
            </a:r>
            <a:r>
              <a:rPr lang="ru-RU" sz="3200" b="1" spc="-5" dirty="0">
                <a:solidFill>
                  <a:srgbClr val="252525"/>
                </a:solidFill>
              </a:rPr>
              <a:t>СЗВ-ТД</a:t>
            </a:r>
            <a:endParaRPr lang="ru-RU" sz="3000" b="1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3D3BF61-40AE-4C99-9EF0-E9C784DAD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8" y="845423"/>
            <a:ext cx="8262664" cy="58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46EA0E-724C-4605-A634-544680955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60" y="406469"/>
            <a:ext cx="8549880" cy="60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EA819B-2470-47FC-8807-135830EA0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387178"/>
            <a:ext cx="8604448" cy="608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33EDBF-2A44-4197-A2BB-259237B30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7" y="372559"/>
            <a:ext cx="8600394" cy="608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5373216"/>
            <a:ext cx="7698432" cy="16002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ЭТК – что это такое?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532858"/>
            <a:ext cx="5682538" cy="4736964"/>
          </a:xfrm>
        </p:spPr>
      </p:pic>
    </p:spTree>
    <p:extLst>
      <p:ext uri="{BB962C8B-B14F-4D97-AF65-F5344CB8AC3E}">
        <p14:creationId xmlns:p14="http://schemas.microsoft.com/office/powerpoint/2010/main" val="28143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29F59F-4B91-4F33-96E0-8829D203F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7" y="424326"/>
            <a:ext cx="8499365" cy="60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CFB20F-8264-45D7-B625-8098D511E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21" y="408562"/>
            <a:ext cx="8543957" cy="604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911280-128E-4B4C-B7CA-26DB0B7B1417}"/>
              </a:ext>
            </a:extLst>
          </p:cNvPr>
          <p:cNvSpPr/>
          <p:nvPr/>
        </p:nvSpPr>
        <p:spPr>
          <a:xfrm>
            <a:off x="2492071" y="572133"/>
            <a:ext cx="472950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spc="-10" dirty="0">
                <a:solidFill>
                  <a:srgbClr val="C00000"/>
                </a:solidFill>
              </a:rPr>
              <a:t>Ответы </a:t>
            </a:r>
            <a:r>
              <a:rPr lang="ru-RU" sz="2500" b="1" spc="-5" dirty="0">
                <a:solidFill>
                  <a:srgbClr val="C00000"/>
                </a:solidFill>
              </a:rPr>
              <a:t>на </a:t>
            </a:r>
            <a:r>
              <a:rPr lang="ru-RU" sz="2500" b="1" spc="-10" dirty="0">
                <a:solidFill>
                  <a:srgbClr val="C00000"/>
                </a:solidFill>
              </a:rPr>
              <a:t>частые</a:t>
            </a:r>
            <a:r>
              <a:rPr lang="ru-RU" sz="2500" b="1" spc="20" dirty="0">
                <a:solidFill>
                  <a:srgbClr val="C00000"/>
                </a:solidFill>
              </a:rPr>
              <a:t> </a:t>
            </a:r>
            <a:r>
              <a:rPr lang="ru-RU" sz="2500" b="1" spc="-5" dirty="0">
                <a:solidFill>
                  <a:srgbClr val="C00000"/>
                </a:solidFill>
              </a:rPr>
              <a:t>вопросы</a:t>
            </a:r>
            <a:endParaRPr lang="ru-RU" sz="25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9481FE-9651-4E64-9D25-B021E9091498}"/>
              </a:ext>
            </a:extLst>
          </p:cNvPr>
          <p:cNvSpPr/>
          <p:nvPr/>
        </p:nvSpPr>
        <p:spPr>
          <a:xfrm>
            <a:off x="611560" y="1216059"/>
            <a:ext cx="271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latin typeface="Calibri"/>
                <a:cs typeface="Calibri"/>
              </a:rPr>
              <a:t>Сдавать </a:t>
            </a:r>
            <a:r>
              <a:rPr lang="ru-RU" b="1" dirty="0">
                <a:latin typeface="Calibri"/>
                <a:cs typeface="Calibri"/>
              </a:rPr>
              <a:t>ли </a:t>
            </a:r>
            <a:r>
              <a:rPr lang="ru-RU" b="1" spc="-25" dirty="0">
                <a:latin typeface="Calibri"/>
                <a:cs typeface="Calibri"/>
              </a:rPr>
              <a:t>СЗВ-ТД</a:t>
            </a:r>
            <a:r>
              <a:rPr lang="ru-RU" b="1" spc="-5" dirty="0">
                <a:latin typeface="Calibri"/>
                <a:cs typeface="Calibri"/>
              </a:rPr>
              <a:t> на</a:t>
            </a:r>
            <a:endParaRPr lang="ru-RU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b="1" spc="-5" dirty="0">
                <a:latin typeface="Calibri"/>
                <a:cs typeface="Calibri"/>
              </a:rPr>
              <a:t>внешнего</a:t>
            </a:r>
            <a:r>
              <a:rPr lang="ru-RU" b="1" spc="-65" dirty="0">
                <a:latin typeface="Calibri"/>
                <a:cs typeface="Calibri"/>
              </a:rPr>
              <a:t> </a:t>
            </a:r>
            <a:r>
              <a:rPr lang="ru-RU" b="1" spc="-5" dirty="0">
                <a:latin typeface="Calibri"/>
                <a:cs typeface="Calibri"/>
              </a:rPr>
              <a:t>совместителя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B3B312-7085-4142-BB26-8D5BE47C813B}"/>
              </a:ext>
            </a:extLst>
          </p:cNvPr>
          <p:cNvSpPr/>
          <p:nvPr/>
        </p:nvSpPr>
        <p:spPr>
          <a:xfrm>
            <a:off x="609351" y="2213479"/>
            <a:ext cx="29298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b="1" spc="-5" dirty="0">
                <a:latin typeface="Calibri"/>
                <a:cs typeface="Calibri"/>
              </a:rPr>
              <a:t>Подавать </a:t>
            </a:r>
            <a:r>
              <a:rPr lang="ru-RU" b="1" dirty="0">
                <a:latin typeface="Calibri"/>
                <a:cs typeface="Calibri"/>
              </a:rPr>
              <a:t>ли </a:t>
            </a:r>
            <a:r>
              <a:rPr lang="ru-RU" b="1" spc="-5" dirty="0">
                <a:latin typeface="Calibri"/>
                <a:cs typeface="Calibri"/>
              </a:rPr>
              <a:t>отчет</a:t>
            </a:r>
            <a:r>
              <a:rPr lang="ru-RU" b="1" spc="-100" dirty="0">
                <a:latin typeface="Calibri"/>
                <a:cs typeface="Calibri"/>
              </a:rPr>
              <a:t> </a:t>
            </a:r>
            <a:r>
              <a:rPr lang="ru-RU" b="1" spc="-30" dirty="0">
                <a:latin typeface="Calibri"/>
                <a:cs typeface="Calibri"/>
              </a:rPr>
              <a:t>СЗВ-ТД</a:t>
            </a:r>
            <a:endParaRPr lang="ru-RU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b="1" dirty="0">
                <a:latin typeface="Calibri"/>
                <a:cs typeface="Calibri"/>
              </a:rPr>
              <a:t>на </a:t>
            </a:r>
            <a:r>
              <a:rPr lang="ru-RU" b="1" spc="-5" dirty="0">
                <a:latin typeface="Calibri"/>
                <a:cs typeface="Calibri"/>
              </a:rPr>
              <a:t>работников, которые</a:t>
            </a:r>
            <a:r>
              <a:rPr lang="ru-RU" b="1" spc="-120" dirty="0">
                <a:latin typeface="Calibri"/>
                <a:cs typeface="Calibri"/>
              </a:rPr>
              <a:t> </a:t>
            </a:r>
            <a:r>
              <a:rPr lang="ru-RU" b="1" spc="-10" dirty="0">
                <a:latin typeface="Calibri"/>
                <a:cs typeface="Calibri"/>
              </a:rPr>
              <a:t>захотели</a:t>
            </a:r>
            <a:endParaRPr lang="ru-RU" dirty="0">
              <a:latin typeface="Calibri"/>
              <a:cs typeface="Calibri"/>
            </a:endParaRPr>
          </a:p>
          <a:p>
            <a:pPr marL="12700" marR="155575">
              <a:lnSpc>
                <a:spcPct val="100000"/>
              </a:lnSpc>
            </a:pPr>
            <a:r>
              <a:rPr lang="ru-RU" b="1" spc="-5" dirty="0">
                <a:latin typeface="Calibri"/>
                <a:cs typeface="Calibri"/>
              </a:rPr>
              <a:t>сохранить бумажные</a:t>
            </a:r>
            <a:r>
              <a:rPr lang="ru-RU" b="1" spc="-90" dirty="0">
                <a:latin typeface="Calibri"/>
                <a:cs typeface="Calibri"/>
              </a:rPr>
              <a:t> </a:t>
            </a:r>
            <a:r>
              <a:rPr lang="ru-RU" b="1" spc="-10" dirty="0">
                <a:latin typeface="Calibri"/>
                <a:cs typeface="Calibri"/>
              </a:rPr>
              <a:t>трудовые  </a:t>
            </a:r>
            <a:r>
              <a:rPr lang="ru-RU" b="1" dirty="0">
                <a:latin typeface="Calibri"/>
                <a:cs typeface="Calibri"/>
              </a:rPr>
              <a:t>книжки и </a:t>
            </a:r>
            <a:r>
              <a:rPr lang="ru-RU" b="1" spc="-5" dirty="0">
                <a:latin typeface="Calibri"/>
                <a:cs typeface="Calibri"/>
              </a:rPr>
              <a:t>подали</a:t>
            </a:r>
            <a:r>
              <a:rPr lang="ru-RU" b="1" spc="-95" dirty="0">
                <a:latin typeface="Calibri"/>
                <a:cs typeface="Calibri"/>
              </a:rPr>
              <a:t> </a:t>
            </a:r>
            <a:r>
              <a:rPr lang="ru-RU" b="1" spc="-5" dirty="0">
                <a:latin typeface="Calibri"/>
                <a:cs typeface="Calibri"/>
              </a:rPr>
              <a:t>заявления?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1A0FB9-D66E-45A7-9CD8-3C464B9FA4E9}"/>
              </a:ext>
            </a:extLst>
          </p:cNvPr>
          <p:cNvSpPr/>
          <p:nvPr/>
        </p:nvSpPr>
        <p:spPr>
          <a:xfrm>
            <a:off x="616224" y="4176408"/>
            <a:ext cx="2574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latin typeface="Calibri"/>
                <a:cs typeface="Calibri"/>
              </a:rPr>
              <a:t>Сдавать </a:t>
            </a:r>
            <a:r>
              <a:rPr lang="ru-RU" b="1" dirty="0">
                <a:latin typeface="Calibri"/>
                <a:cs typeface="Calibri"/>
              </a:rPr>
              <a:t>ли </a:t>
            </a:r>
            <a:r>
              <a:rPr lang="ru-RU" b="1" spc="-10" dirty="0">
                <a:latin typeface="Calibri"/>
                <a:cs typeface="Calibri"/>
              </a:rPr>
              <a:t>нулевой </a:t>
            </a:r>
            <a:r>
              <a:rPr lang="ru-RU" b="1" spc="-5" dirty="0">
                <a:latin typeface="Calibri"/>
                <a:cs typeface="Calibri"/>
              </a:rPr>
              <a:t>СЗВ-ТД,</a:t>
            </a:r>
            <a:r>
              <a:rPr lang="ru-RU" b="1" spc="-140" dirty="0">
                <a:latin typeface="Calibri"/>
                <a:cs typeface="Calibri"/>
              </a:rPr>
              <a:t> </a:t>
            </a:r>
            <a:r>
              <a:rPr lang="ru-RU" b="1" dirty="0">
                <a:latin typeface="Calibri"/>
                <a:cs typeface="Calibri"/>
              </a:rPr>
              <a:t>если</a:t>
            </a:r>
            <a:endParaRPr lang="ru-RU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ru-RU" b="1" spc="-5" dirty="0">
                <a:latin typeface="Calibri"/>
                <a:cs typeface="Calibri"/>
              </a:rPr>
              <a:t>кадровых движений </a:t>
            </a:r>
            <a:r>
              <a:rPr lang="ru-RU" b="1" dirty="0">
                <a:latin typeface="Calibri"/>
                <a:cs typeface="Calibri"/>
              </a:rPr>
              <a:t>и </a:t>
            </a:r>
            <a:r>
              <a:rPr lang="ru-RU" b="1" spc="-5" dirty="0">
                <a:latin typeface="Calibri"/>
                <a:cs typeface="Calibri"/>
              </a:rPr>
              <a:t>заявлений</a:t>
            </a:r>
            <a:r>
              <a:rPr lang="ru-RU" b="1" spc="-140" dirty="0">
                <a:latin typeface="Calibri"/>
                <a:cs typeface="Calibri"/>
              </a:rPr>
              <a:t> </a:t>
            </a:r>
            <a:r>
              <a:rPr lang="ru-RU" b="1" dirty="0">
                <a:latin typeface="Calibri"/>
                <a:cs typeface="Calibri"/>
              </a:rPr>
              <a:t>от  </a:t>
            </a:r>
            <a:r>
              <a:rPr lang="ru-RU" b="1" spc="-10" dirty="0">
                <a:latin typeface="Calibri"/>
                <a:cs typeface="Calibri"/>
              </a:rPr>
              <a:t>сотрудников </a:t>
            </a:r>
            <a:r>
              <a:rPr lang="ru-RU" b="1" spc="-5" dirty="0">
                <a:latin typeface="Calibri"/>
                <a:cs typeface="Calibri"/>
              </a:rPr>
              <a:t>не</a:t>
            </a:r>
            <a:r>
              <a:rPr lang="ru-RU" b="1" spc="-50" dirty="0">
                <a:latin typeface="Calibri"/>
                <a:cs typeface="Calibri"/>
              </a:rPr>
              <a:t> </a:t>
            </a:r>
            <a:r>
              <a:rPr lang="ru-RU" b="1" spc="-5" dirty="0">
                <a:latin typeface="Calibri"/>
                <a:cs typeface="Calibri"/>
              </a:rPr>
              <a:t>было?</a:t>
            </a:r>
            <a:endParaRPr lang="ru-RU" dirty="0">
              <a:latin typeface="Calibri"/>
              <a:cs typeface="Calibri"/>
            </a:endParaRPr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D7A2423C-BE6E-4914-B4C9-0959DE0A774A}"/>
              </a:ext>
            </a:extLst>
          </p:cNvPr>
          <p:cNvSpPr txBox="1"/>
          <p:nvPr/>
        </p:nvSpPr>
        <p:spPr>
          <a:xfrm>
            <a:off x="3329608" y="1216059"/>
            <a:ext cx="5658485" cy="852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Если </a:t>
            </a:r>
            <a:r>
              <a:rPr sz="1800" spc="-5" dirty="0">
                <a:latin typeface="Calibri"/>
                <a:cs typeface="Calibri"/>
              </a:rPr>
              <a:t>приняли, перевели </a:t>
            </a:r>
            <a:r>
              <a:rPr sz="1800" dirty="0">
                <a:latin typeface="Calibri"/>
                <a:cs typeface="Calibri"/>
              </a:rPr>
              <a:t>или </a:t>
            </a:r>
            <a:r>
              <a:rPr sz="1800" spc="-10" dirty="0">
                <a:latin typeface="Calibri"/>
                <a:cs typeface="Calibri"/>
              </a:rPr>
              <a:t>уволили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совместителя,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подавайте </a:t>
            </a:r>
            <a:r>
              <a:rPr sz="1800" spc="-20" dirty="0">
                <a:latin typeface="Calibri"/>
                <a:cs typeface="Calibri"/>
              </a:rPr>
              <a:t>СЗВ-ТД </a:t>
            </a:r>
            <a:r>
              <a:rPr sz="1800" spc="-5" dirty="0">
                <a:latin typeface="Calibri"/>
                <a:cs typeface="Calibri"/>
              </a:rPr>
              <a:t>так </a:t>
            </a:r>
            <a:r>
              <a:rPr sz="1800" spc="-10" dirty="0">
                <a:latin typeface="Calibri"/>
                <a:cs typeface="Calibri"/>
              </a:rPr>
              <a:t>же, как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основных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Calibri"/>
                <a:cs typeface="Calibri"/>
              </a:rPr>
              <a:t>работников, </a:t>
            </a:r>
            <a:r>
              <a:rPr sz="1800" spc="-15" dirty="0">
                <a:latin typeface="Calibri"/>
                <a:cs typeface="Calibri"/>
              </a:rPr>
              <a:t>хотя </a:t>
            </a:r>
            <a:r>
              <a:rPr sz="1800" dirty="0">
                <a:latin typeface="Calibri"/>
                <a:cs typeface="Calibri"/>
              </a:rPr>
              <a:t>и не </a:t>
            </a:r>
            <a:r>
              <a:rPr sz="1800" spc="-5" dirty="0">
                <a:latin typeface="Calibri"/>
                <a:cs typeface="Calibri"/>
              </a:rPr>
              <a:t>вносите записи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5" dirty="0">
                <a:latin typeface="Calibri"/>
                <a:cs typeface="Calibri"/>
              </a:rPr>
              <a:t>трудовую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книжку.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9">
            <a:extLst>
              <a:ext uri="{FF2B5EF4-FFF2-40B4-BE49-F238E27FC236}">
                <a16:creationId xmlns:a16="http://schemas.microsoft.com/office/drawing/2014/main" id="{C743EE6E-173A-4CD1-A07F-8FD0EB8A1490}"/>
              </a:ext>
            </a:extLst>
          </p:cNvPr>
          <p:cNvSpPr txBox="1"/>
          <p:nvPr/>
        </p:nvSpPr>
        <p:spPr>
          <a:xfrm>
            <a:off x="3329608" y="2790825"/>
            <a:ext cx="487001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Да, </a:t>
            </a:r>
            <a:r>
              <a:rPr sz="1800" spc="-10" dirty="0">
                <a:latin typeface="Calibri"/>
                <a:cs typeface="Calibri"/>
              </a:rPr>
              <a:t>подавать. Ведите </a:t>
            </a:r>
            <a:r>
              <a:rPr sz="1800" spc="-15" dirty="0">
                <a:latin typeface="Calibri"/>
                <a:cs typeface="Calibri"/>
              </a:rPr>
              <a:t>трудовую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15" dirty="0">
                <a:latin typeface="Calibri"/>
                <a:cs typeface="Calibri"/>
              </a:rPr>
              <a:t>бумаге </a:t>
            </a:r>
            <a:r>
              <a:rPr sz="1800" dirty="0">
                <a:latin typeface="Calibri"/>
                <a:cs typeface="Calibri"/>
              </a:rPr>
              <a:t>и  </a:t>
            </a:r>
            <a:r>
              <a:rPr sz="1800" spc="-10" dirty="0">
                <a:latin typeface="Calibri"/>
                <a:cs typeface="Calibri"/>
              </a:rPr>
              <a:t>заполняйте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СЗВ-ТД.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710984CB-00AC-4C39-A0A7-A19B0B1E0A99}"/>
              </a:ext>
            </a:extLst>
          </p:cNvPr>
          <p:cNvSpPr txBox="1"/>
          <p:nvPr/>
        </p:nvSpPr>
        <p:spPr>
          <a:xfrm>
            <a:off x="3329608" y="4873866"/>
            <a:ext cx="5134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Нет, </a:t>
            </a:r>
            <a:r>
              <a:rPr sz="1800" spc="-10" dirty="0">
                <a:latin typeface="Calibri"/>
                <a:cs typeface="Calibri"/>
              </a:rPr>
              <a:t>нулевые </a:t>
            </a:r>
            <a:r>
              <a:rPr sz="1800" spc="-5" dirty="0">
                <a:latin typeface="Calibri"/>
                <a:cs typeface="Calibri"/>
              </a:rPr>
              <a:t>формы </a:t>
            </a:r>
            <a:r>
              <a:rPr sz="1800" spc="-20" dirty="0">
                <a:latin typeface="Calibri"/>
                <a:cs typeface="Calibri"/>
              </a:rPr>
              <a:t>СЗВ-ТД </a:t>
            </a:r>
            <a:r>
              <a:rPr sz="1800" spc="-15" dirty="0">
                <a:latin typeface="Calibri"/>
                <a:cs typeface="Calibri"/>
              </a:rPr>
              <a:t>работодатели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сдают.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71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3861048"/>
            <a:ext cx="7626424" cy="209512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C00000"/>
                </a:solidFill>
              </a:rPr>
              <a:t>Спасибо за внимание!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6591300" cy="1632776"/>
          </a:xfrm>
        </p:spPr>
      </p:pic>
    </p:spTree>
    <p:extLst>
      <p:ext uri="{BB962C8B-B14F-4D97-AF65-F5344CB8AC3E}">
        <p14:creationId xmlns:p14="http://schemas.microsoft.com/office/powerpoint/2010/main" val="13346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661248"/>
            <a:ext cx="7554416" cy="108701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ЭТК и бумажная ТК: отличия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59632" y="612531"/>
            <a:ext cx="3657600" cy="4619599"/>
          </a:xfrm>
        </p:spPr>
        <p:txBody>
          <a:bodyPr>
            <a:noAutofit/>
          </a:bodyPr>
          <a:lstStyle/>
          <a:p>
            <a:r>
              <a:rPr lang="ru-RU" sz="1800" dirty="0"/>
              <a:t>ЭТК не предполагает физического носителя</a:t>
            </a:r>
          </a:p>
          <a:p>
            <a:r>
              <a:rPr lang="ru-RU" sz="1800" dirty="0"/>
              <a:t>Обязательна с 01.01.2020 г.</a:t>
            </a:r>
          </a:p>
          <a:p>
            <a:r>
              <a:rPr lang="ru-RU" sz="1800" dirty="0"/>
              <a:t>Правила ведения ЭТК = правила ведения бумажной ТК</a:t>
            </a:r>
          </a:p>
          <a:p>
            <a:r>
              <a:rPr lang="ru-RU" sz="1800" dirty="0"/>
              <a:t>Требует предоставления </a:t>
            </a:r>
            <a:r>
              <a:rPr lang="ru-RU" sz="1800" dirty="0" smtClean="0"/>
              <a:t>отчетности о </a:t>
            </a:r>
            <a:r>
              <a:rPr lang="ru-RU" sz="1800" dirty="0"/>
              <a:t>трудовом стаже работника в </a:t>
            </a:r>
            <a:r>
              <a:rPr lang="ru-RU" sz="1800" dirty="0" err="1"/>
              <a:t>Роструд</a:t>
            </a:r>
            <a:r>
              <a:rPr lang="ru-RU" sz="1800" dirty="0"/>
              <a:t> (через ПФР)</a:t>
            </a:r>
          </a:p>
          <a:p>
            <a:r>
              <a:rPr lang="ru-RU" sz="1800" dirty="0"/>
              <a:t>В случае увольнения сотруднику выдаются сведения о трудовой деятельности в бумажном/электронном виде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3657600" cy="4619599"/>
          </a:xfrm>
        </p:spPr>
        <p:txBody>
          <a:bodyPr>
            <a:noAutofit/>
          </a:bodyPr>
          <a:lstStyle/>
          <a:p>
            <a:r>
              <a:rPr lang="ru-RU" sz="1800" dirty="0"/>
              <a:t>Бумажная ТК – физический носитель</a:t>
            </a:r>
          </a:p>
          <a:p>
            <a:r>
              <a:rPr lang="ru-RU" sz="1800" dirty="0"/>
              <a:t>Можно добровольно отказаться с 01.01.2020 г. </a:t>
            </a:r>
          </a:p>
          <a:p>
            <a:r>
              <a:rPr lang="ru-RU" sz="1800" dirty="0"/>
              <a:t>Правила ведения бумажной ТК отражены в Инструкции по заполнению ТК</a:t>
            </a:r>
          </a:p>
          <a:p>
            <a:r>
              <a:rPr lang="ru-RU" sz="1800" dirty="0"/>
              <a:t>Не требует предоставления какой-либо отчетности</a:t>
            </a:r>
          </a:p>
          <a:p>
            <a:r>
              <a:rPr lang="ru-RU" sz="1800" dirty="0"/>
              <a:t>При увольнении выдается сотруднику на руки</a:t>
            </a:r>
          </a:p>
          <a:p>
            <a:r>
              <a:rPr lang="ru-RU" sz="1800" dirty="0"/>
              <a:t>Требует ведения Книги учета и движения трудовых книжек</a:t>
            </a:r>
          </a:p>
        </p:txBody>
      </p:sp>
    </p:spTree>
    <p:extLst>
      <p:ext uri="{BB962C8B-B14F-4D97-AF65-F5344CB8AC3E}">
        <p14:creationId xmlns:p14="http://schemas.microsoft.com/office/powerpoint/2010/main" val="20596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25233" y="5157192"/>
            <a:ext cx="7596214" cy="16002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ЭТК: какие сведения содержит?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33472" y="116632"/>
            <a:ext cx="7810528" cy="545784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/>
              <a:t>Даты приема, увольнения, перевода на другую работу.</a:t>
            </a:r>
          </a:p>
          <a:p>
            <a:pPr marL="457200" indent="-457200">
              <a:buAutoNum type="arabicPeriod"/>
            </a:pPr>
            <a:r>
              <a:rPr lang="ru-RU" sz="2400" dirty="0"/>
              <a:t> Место работы.</a:t>
            </a:r>
          </a:p>
          <a:p>
            <a:pPr marL="457200" indent="-457200">
              <a:buAutoNum type="arabicPeriod"/>
            </a:pPr>
            <a:r>
              <a:rPr lang="ru-RU" sz="2400" dirty="0"/>
              <a:t>Вид мероприятия (прием, перевод, увольнение).</a:t>
            </a:r>
          </a:p>
          <a:p>
            <a:pPr marL="457200" indent="-457200">
              <a:buAutoNum type="arabicPeriod"/>
            </a:pPr>
            <a:r>
              <a:rPr lang="ru-RU" sz="2400" dirty="0"/>
              <a:t>Должность, профессия, специальность, квалификация, структурное подразделение.</a:t>
            </a:r>
          </a:p>
          <a:p>
            <a:pPr marL="457200" indent="-457200">
              <a:buAutoNum type="arabicPeriod"/>
            </a:pPr>
            <a:r>
              <a:rPr lang="ru-RU" sz="2400" dirty="0"/>
              <a:t>Вид поручаемой работы.</a:t>
            </a:r>
          </a:p>
          <a:p>
            <a:pPr marL="457200" indent="-457200">
              <a:buAutoNum type="arabicPeriod"/>
            </a:pPr>
            <a:r>
              <a:rPr lang="ru-RU" sz="2400" dirty="0"/>
              <a:t>Основание кадрового мероприятия (дата, номер и вид документа).</a:t>
            </a:r>
          </a:p>
          <a:p>
            <a:pPr marL="457200" indent="-457200">
              <a:buAutoNum type="arabicPeriod"/>
            </a:pPr>
            <a:r>
              <a:rPr lang="ru-RU" sz="2400" dirty="0"/>
              <a:t> Причины прекращения трудового договора.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941168"/>
            <a:ext cx="8096280" cy="1600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Законодательные </a:t>
            </a:r>
            <a:r>
              <a:rPr lang="en-US" sz="4400" b="1" dirty="0" smtClean="0">
                <a:solidFill>
                  <a:srgbClr val="FF0000"/>
                </a:solidFill>
              </a:rPr>
              <a:t/>
            </a:r>
            <a:br>
              <a:rPr lang="en-US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акты </a:t>
            </a:r>
            <a:r>
              <a:rPr lang="ru-RU" sz="4400" b="1" dirty="0">
                <a:solidFill>
                  <a:srgbClr val="FF0000"/>
                </a:solidFill>
              </a:rPr>
              <a:t>по ЭТК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4480" y="692696"/>
            <a:ext cx="7543800" cy="481490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ФЗ от 16.12.2019 г. № 439-ФЗ </a:t>
            </a:r>
            <a:r>
              <a:rPr lang="ru-RU" sz="2000" dirty="0"/>
              <a:t>«О внесении изменений в Трудовой кодекс РФ в части формирования сведений о трудовой деятельности в электронном виде»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Трудовой кодекс РФ </a:t>
            </a:r>
            <a:r>
              <a:rPr lang="ru-RU" sz="2000" dirty="0"/>
              <a:t>(</a:t>
            </a:r>
            <a:r>
              <a:rPr lang="ru-RU" sz="2000" i="1" dirty="0"/>
              <a:t>устанавливается возможность ведения информации о трудовой деятельности в электронном виде)</a:t>
            </a:r>
          </a:p>
          <a:p>
            <a:r>
              <a:rPr lang="ru-RU" sz="2000" dirty="0"/>
              <a:t>-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ФЗ от 01.01.1996 г. № 27-ФЗ </a:t>
            </a:r>
            <a:r>
              <a:rPr lang="ru-RU" sz="2000" dirty="0"/>
              <a:t>«Об индивидуальном (персонифицированном) учете в системе обязательного пенсионного страхования» (</a:t>
            </a:r>
            <a:r>
              <a:rPr lang="ru-RU" sz="2000" i="1" dirty="0"/>
              <a:t>обязанность работодателей с 01.01. 2020 г. представлять сведения о трудовой деятельности работников</a:t>
            </a:r>
            <a:r>
              <a:rPr lang="ru-RU" sz="2000" dirty="0"/>
              <a:t>)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69967" y="4581128"/>
            <a:ext cx="7739090" cy="16002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Обязанности работодателя для перехода на ЭТК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16632"/>
            <a:ext cx="5431568" cy="4527753"/>
          </a:xfrm>
        </p:spPr>
      </p:pic>
    </p:spTree>
    <p:extLst>
      <p:ext uri="{BB962C8B-B14F-4D97-AF65-F5344CB8AC3E}">
        <p14:creationId xmlns:p14="http://schemas.microsoft.com/office/powerpoint/2010/main" val="29425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71600" y="5589240"/>
            <a:ext cx="7704856" cy="160020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rgbClr val="FF0000"/>
                </a:solidFill>
              </a:rPr>
              <a:t>Чек-лист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Проверьте себя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403648" y="640614"/>
            <a:ext cx="7543800" cy="5100654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Внесите изменения в ЛНА </a:t>
            </a:r>
            <a:r>
              <a:rPr lang="ru-RU" sz="2800" dirty="0"/>
              <a:t>(с 01.01.2020)</a:t>
            </a:r>
          </a:p>
          <a:p>
            <a:pPr lvl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Уведомите работников</a:t>
            </a:r>
          </a:p>
          <a:p>
            <a:pPr lvl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Технически подготовьтесь</a:t>
            </a:r>
          </a:p>
          <a:p>
            <a:pPr lvl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Соберите заявления </a:t>
            </a:r>
            <a:r>
              <a:rPr lang="ru-RU" sz="2800" dirty="0"/>
              <a:t>(до 31.12.2020)</a:t>
            </a:r>
          </a:p>
          <a:p>
            <a:pPr lvl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Сдайте отчетность СЗВ-ТД </a:t>
            </a:r>
            <a:r>
              <a:rPr lang="ru-RU" sz="2800" dirty="0"/>
              <a:t>(до 15 числа каждого месяца, следующего за отчетным, как и СЗВ-М)</a:t>
            </a:r>
          </a:p>
          <a:p>
            <a:pPr lvl="0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Передайте сведения по всем работникам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/>
              <a:t>(до </a:t>
            </a:r>
            <a:r>
              <a:rPr lang="ru-RU" sz="2800" dirty="0" smtClean="0"/>
              <a:t>15.01.2021</a:t>
            </a:r>
            <a:r>
              <a:rPr lang="ru-RU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97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707" y="5877272"/>
            <a:ext cx="8929718" cy="16002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 что в ответе работодатель?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76672"/>
            <a:ext cx="7543800" cy="4680520"/>
          </a:xfrm>
        </p:spPr>
        <p:txBody>
          <a:bodyPr>
            <a:noAutofit/>
          </a:bodyPr>
          <a:lstStyle/>
          <a:p>
            <a:r>
              <a:rPr lang="ru-RU" sz="2400" dirty="0"/>
              <a:t>за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задержку</a:t>
            </a:r>
            <a:r>
              <a:rPr lang="ru-RU" sz="2400" dirty="0"/>
              <a:t> по своей вине выдачи трудовой книжки или предоставления сведений о трудовой деятельности при увольнении работника;</a:t>
            </a:r>
          </a:p>
          <a:p>
            <a:r>
              <a:rPr lang="ru-RU" sz="2400" dirty="0"/>
              <a:t>за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внесение</a:t>
            </a:r>
            <a:r>
              <a:rPr lang="ru-RU" sz="2400" dirty="0"/>
              <a:t> в сведения о трудовой деятельности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неправильной</a:t>
            </a:r>
            <a:r>
              <a:rPr lang="ru-RU" sz="2400" dirty="0"/>
              <a:t> или не соответствующей законодательству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формулировки</a:t>
            </a:r>
            <a:r>
              <a:rPr lang="ru-RU" sz="2400" dirty="0"/>
              <a:t> причины увольнения работника;</a:t>
            </a:r>
          </a:p>
          <a:p>
            <a:r>
              <a:rPr lang="ru-RU" sz="2400" dirty="0"/>
              <a:t>за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непредставление</a:t>
            </a:r>
            <a:r>
              <a:rPr lang="ru-RU" sz="2400" dirty="0"/>
              <a:t> в установленный срок либо представление неполных и (или) недостоверных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сведений</a:t>
            </a:r>
            <a:r>
              <a:rPr lang="ru-RU" sz="2400" dirty="0"/>
              <a:t> о трудовой деятельности в территориальный орган Пенсионного фонда.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996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620" y="5661248"/>
            <a:ext cx="7626424" cy="16002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Размеры штрафов 2020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20688"/>
            <a:ext cx="7953404" cy="4880584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При нарушении сроков сдачи СЗВ-ТД - </a:t>
            </a:r>
            <a:r>
              <a:rPr lang="ru-RU" sz="2600" dirty="0"/>
              <a:t>500 руб. за сотрудника.</a:t>
            </a:r>
          </a:p>
          <a:p>
            <a:endParaRPr lang="ru-RU" sz="2600" dirty="0"/>
          </a:p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За нарушение порядка представления </a:t>
            </a:r>
            <a:r>
              <a:rPr lang="ru-RU" sz="2600" dirty="0"/>
              <a:t>СЗВ-ТД:</a:t>
            </a:r>
          </a:p>
          <a:p>
            <a:pPr lvl="0">
              <a:buNone/>
            </a:pPr>
            <a:r>
              <a:rPr lang="ru-RU" sz="2600" dirty="0"/>
              <a:t>предупреждение или 1 000 - 5 000 руб. для должностных лиц;</a:t>
            </a:r>
          </a:p>
          <a:p>
            <a:pPr lvl="0">
              <a:buNone/>
            </a:pPr>
            <a:r>
              <a:rPr lang="ru-RU" sz="2600" dirty="0"/>
              <a:t>1 000 - 5 000 для ИП;</a:t>
            </a:r>
          </a:p>
          <a:p>
            <a:pPr lvl="0">
              <a:buNone/>
            </a:pPr>
            <a:r>
              <a:rPr lang="ru-RU" sz="2600" dirty="0"/>
              <a:t>30 000 - 50 000 руб. для ЮЛ.</a:t>
            </a:r>
          </a:p>
          <a:p>
            <a:r>
              <a:rPr lang="ru-RU" sz="2600" dirty="0"/>
              <a:t>При повторном нарушении:</a:t>
            </a:r>
          </a:p>
          <a:p>
            <a:pPr lvl="0">
              <a:buNone/>
            </a:pPr>
            <a:r>
              <a:rPr lang="ru-RU" sz="2600" dirty="0"/>
              <a:t>10 000 - 20 000 руб. или дисквалификация на 1-3 года для должностных лиц;</a:t>
            </a:r>
          </a:p>
          <a:p>
            <a:pPr lvl="0">
              <a:buNone/>
            </a:pPr>
            <a:r>
              <a:rPr lang="ru-RU" sz="2600" dirty="0"/>
              <a:t>10 000 - 20 000 руб. для ИП;</a:t>
            </a:r>
          </a:p>
          <a:p>
            <a:pPr lvl="0">
              <a:buNone/>
            </a:pPr>
            <a:r>
              <a:rPr lang="ru-RU" sz="2600" dirty="0"/>
              <a:t>50 000 - 70 000 руб. для ЮЛ.</a:t>
            </a:r>
          </a:p>
          <a:p>
            <a:pPr lvl="0">
              <a:buNone/>
            </a:pPr>
            <a:endParaRPr lang="ru-RU" sz="2600" dirty="0"/>
          </a:p>
          <a:p>
            <a:r>
              <a:rPr lang="ru-RU" sz="2600" dirty="0"/>
              <a:t>В случае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сдачи отчетности СЗВ-ТД в бумажной форме </a:t>
            </a:r>
            <a:r>
              <a:rPr lang="ru-RU" sz="2600" dirty="0"/>
              <a:t>вместо электронной - 1 000 руб.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05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707</TotalTime>
  <Words>672</Words>
  <Application>Microsoft Office PowerPoint</Application>
  <PresentationFormat>Экран (4:3)</PresentationFormat>
  <Paragraphs>83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Легкий дым</vt:lpstr>
      <vt:lpstr>Электронная трудовая книжка</vt:lpstr>
      <vt:lpstr>ЭТК – что это такое?</vt:lpstr>
      <vt:lpstr>ЭТК и бумажная ТК: отличия</vt:lpstr>
      <vt:lpstr>ЭТК: какие сведения содержит?</vt:lpstr>
      <vt:lpstr>Законодательные  акты по ЭТК</vt:lpstr>
      <vt:lpstr>Обязанности работодателя для перехода на ЭТК</vt:lpstr>
      <vt:lpstr>Чек-лист Проверьте себя</vt:lpstr>
      <vt:lpstr>За что в ответе работодатель? </vt:lpstr>
      <vt:lpstr>Размеры штрафов 2020</vt:lpstr>
      <vt:lpstr>ЭТК: плюсы и минусы для работника</vt:lpstr>
      <vt:lpstr>Преимущества ЭТК</vt:lpstr>
      <vt:lpstr>Как получить информацию об ЭТК в бумажном виде?</vt:lpstr>
      <vt:lpstr>Новая отчетность  в ПФР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</dc:creator>
  <cp:lastModifiedBy>Анна Лихачева</cp:lastModifiedBy>
  <cp:revision>78</cp:revision>
  <dcterms:created xsi:type="dcterms:W3CDTF">2018-09-15T16:41:23Z</dcterms:created>
  <dcterms:modified xsi:type="dcterms:W3CDTF">2020-03-05T07:26:24Z</dcterms:modified>
</cp:coreProperties>
</file>